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40" r:id="rId1"/>
    <p:sldMasterId id="2147483852" r:id="rId2"/>
  </p:sldMasterIdLst>
  <p:notesMasterIdLst>
    <p:notesMasterId r:id="rId10"/>
  </p:notesMasterIdLst>
  <p:handoutMasterIdLst>
    <p:handoutMasterId r:id="rId11"/>
  </p:handoutMasterIdLst>
  <p:sldIdLst>
    <p:sldId id="441" r:id="rId3"/>
    <p:sldId id="474" r:id="rId4"/>
    <p:sldId id="476" r:id="rId5"/>
    <p:sldId id="284" r:id="rId6"/>
    <p:sldId id="473" r:id="rId7"/>
    <p:sldId id="283" r:id="rId8"/>
    <p:sldId id="285" r:id="rId9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lson Lin" initials="WL" lastIdx="1" clrIdx="0">
    <p:extLst>
      <p:ext uri="{19B8F6BF-5375-455C-9EA6-DF929625EA0E}">
        <p15:presenceInfo xmlns:p15="http://schemas.microsoft.com/office/powerpoint/2012/main" userId="461088b9e76c7cda" providerId="Windows Live"/>
      </p:ext>
    </p:extLst>
  </p:cmAuthor>
  <p:cmAuthor id="2" name="Lin, Wilson" initials="LW" lastIdx="3" clrIdx="1">
    <p:extLst>
      <p:ext uri="{19B8F6BF-5375-455C-9EA6-DF929625EA0E}">
        <p15:presenceInfo xmlns:p15="http://schemas.microsoft.com/office/powerpoint/2012/main" userId="Lin, Wils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1E34"/>
    <a:srgbClr val="AC2037"/>
    <a:srgbClr val="991B1E"/>
    <a:srgbClr val="F8F8F8"/>
    <a:srgbClr val="262626"/>
    <a:srgbClr val="CFCFCF"/>
    <a:srgbClr val="F2DCF8"/>
    <a:srgbClr val="E0E3FA"/>
    <a:srgbClr val="CCF4F8"/>
    <a:srgbClr val="FC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06" autoAdjust="0"/>
    <p:restoredTop sz="92161" autoAdjust="0"/>
  </p:normalViewPr>
  <p:slideViewPr>
    <p:cSldViewPr snapToGrid="0">
      <p:cViewPr varScale="1">
        <p:scale>
          <a:sx n="84" d="100"/>
          <a:sy n="84" d="100"/>
        </p:scale>
        <p:origin x="216" y="6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573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FA30ECC-728D-4B9D-BE10-2AB3134BF3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0764FB-5D2B-4B5E-BFBE-99925E8083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r">
              <a:defRPr sz="1200"/>
            </a:lvl1pPr>
          </a:lstStyle>
          <a:p>
            <a:fld id="{FC6183D0-ADCF-4985-8BAB-33CC39D07BFB}" type="datetimeFigureOut">
              <a:rPr lang="en-US" smtClean="0"/>
              <a:t>4/8/24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96A56E-E6C8-4376-9AC9-2EE2D572312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5"/>
            <a:ext cx="3169920" cy="481726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A6A01B-5F9D-4289-A995-CFFD79F08D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5"/>
            <a:ext cx="3169920" cy="481726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r">
              <a:defRPr sz="1200"/>
            </a:lvl1pPr>
          </a:lstStyle>
          <a:p>
            <a:fld id="{CB52961A-DD97-434E-9DE1-C3DE84BF67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407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r">
              <a:defRPr sz="1200"/>
            </a:lvl1pPr>
          </a:lstStyle>
          <a:p>
            <a:fld id="{E841E8EB-5C5E-4CA4-A0FF-310748733B61}" type="datetimeFigureOut">
              <a:rPr lang="en-US" smtClean="0"/>
              <a:t>4/8/24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3" tIns="48327" rIns="96653" bIns="4832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53" tIns="48327" rIns="96653" bIns="4832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6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1726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r">
              <a:defRPr sz="1200"/>
            </a:lvl1pPr>
          </a:lstStyle>
          <a:p>
            <a:fld id="{47897154-9809-43E7-AD82-1F50371FAD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685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97154-9809-43E7-AD82-1F50371FADA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842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97154-9809-43E7-AD82-1F50371FADA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897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1850" y="1298448"/>
            <a:ext cx="10521949" cy="2292477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9157" y="3743325"/>
            <a:ext cx="10521949" cy="1841321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62AD7-D814-4ECA-A54F-CE2B4947E620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991B1E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31CF0FB-1319-E42D-F7A8-C287A90426C9}"/>
              </a:ext>
            </a:extLst>
          </p:cNvPr>
          <p:cNvSpPr/>
          <p:nvPr userDrawn="1"/>
        </p:nvSpPr>
        <p:spPr>
          <a:xfrm flipV="1">
            <a:off x="831850" y="3570263"/>
            <a:ext cx="10521950" cy="70944"/>
          </a:xfrm>
          <a:prstGeom prst="rect">
            <a:avLst/>
          </a:prstGeom>
          <a:solidFill>
            <a:srgbClr val="A51E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 descr="See the source image">
            <a:extLst>
              <a:ext uri="{FF2B5EF4-FFF2-40B4-BE49-F238E27FC236}">
                <a16:creationId xmlns:a16="http://schemas.microsoft.com/office/drawing/2014/main" id="{F0D17573-7D23-A560-40BC-F91C405802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081" y="5618325"/>
            <a:ext cx="4391025" cy="704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75D-B815-408A-A302-E344E27D7010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+mj-lt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26888-EAD2-45FF-9016-77F29CE0126B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935CD-899A-41A8-84A4-2C408B9E430A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09" y="6217621"/>
            <a:ext cx="7316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086811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9E80D-28B8-4288-9007-1E2BD1F741F3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219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BE8C7-6574-46F0-A8CC-02B40C625773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4285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689956"/>
            <a:ext cx="10515600" cy="236081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CB0F0A-0E2D-46C1-B095-AE9F5076BE14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A5A046-8D77-5A1D-8ED9-8548B98243A3}"/>
              </a:ext>
            </a:extLst>
          </p:cNvPr>
          <p:cNvSpPr/>
          <p:nvPr userDrawn="1"/>
        </p:nvSpPr>
        <p:spPr>
          <a:xfrm flipV="1">
            <a:off x="831850" y="3112830"/>
            <a:ext cx="10521950" cy="70944"/>
          </a:xfrm>
          <a:prstGeom prst="rect">
            <a:avLst/>
          </a:prstGeom>
          <a:solidFill>
            <a:srgbClr val="A51E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 descr="See the source image">
            <a:extLst>
              <a:ext uri="{FF2B5EF4-FFF2-40B4-BE49-F238E27FC236}">
                <a16:creationId xmlns:a16="http://schemas.microsoft.com/office/drawing/2014/main" id="{79991203-97DD-3C36-C009-48673868AE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8485" y="5639139"/>
            <a:ext cx="4645315" cy="7451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87873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1418BC-E6D4-4837-8C0B-2649694EF263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073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A214-0AC4-401B-AFE8-7003ACE73D7A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0524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6740A-971B-4C3F-A723-2A7DDD8E6D54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394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lnSpc>
                <a:spcPct val="110000"/>
              </a:lnSpc>
              <a:defRPr sz="320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>
              <a:lnSpc>
                <a:spcPct val="110000"/>
              </a:lnSpc>
              <a:defRPr sz="280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2pPr>
            <a:lvl3pPr>
              <a:lnSpc>
                <a:spcPct val="110000"/>
              </a:lnSpc>
              <a:defRPr sz="240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3pPr>
            <a:lvl4pPr>
              <a:lnSpc>
                <a:spcPct val="110000"/>
              </a:lnSpc>
              <a:defRPr sz="200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4pPr>
            <a:lvl5pPr>
              <a:lnSpc>
                <a:spcPct val="110000"/>
              </a:lnSpc>
              <a:defRPr sz="200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ahoma" panose="020B0604030504040204" pitchFamily="34" charset="0"/>
              </a:defRPr>
            </a:lvl1pPr>
          </a:lstStyle>
          <a:p>
            <a:fld id="{E6D6CB8D-5C55-4BA2-B77F-E4E65D28EE6D}" type="datetime1">
              <a:rPr lang="en-US" smtClean="0"/>
              <a:pPr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D0BF99B-FD5A-41A2-9FF4-3EE16484D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991B1E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67E88-5C0C-4A6D-8443-6858807B4BCD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6418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09083-3726-4C9B-B3F7-30FE03093D99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6764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53ED6-5526-4AB1-AE65-4B049455745C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1063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048C-185A-4A5D-B202-43F9566EB3EC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5195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CCB7B-4DFF-4535-94C1-1D4E3902FAAB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304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AE16A-74FD-44CA-AB2A-C20E6144ED16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>
                <a:latin typeface="+mj-lt"/>
                <a:cs typeface="Arial" panose="020B0604020202020204" pitchFamily="34" charset="0"/>
              </a:defRPr>
            </a:lvl1pPr>
            <a:lvl2pPr>
              <a:defRPr sz="1800">
                <a:latin typeface="+mj-lt"/>
                <a:cs typeface="Arial" panose="020B0604020202020204" pitchFamily="34" charset="0"/>
              </a:defRPr>
            </a:lvl2pPr>
            <a:lvl3pPr>
              <a:defRPr sz="1600">
                <a:latin typeface="+mj-lt"/>
                <a:cs typeface="Arial" panose="020B0604020202020204" pitchFamily="34" charset="0"/>
              </a:defRPr>
            </a:lvl3pPr>
            <a:lvl4pPr>
              <a:defRPr sz="1400">
                <a:latin typeface="+mj-lt"/>
                <a:cs typeface="Arial" panose="020B0604020202020204" pitchFamily="34" charset="0"/>
              </a:defRPr>
            </a:lvl4pPr>
            <a:lvl5pPr>
              <a:defRPr sz="1400">
                <a:latin typeface="+mj-lt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>
                <a:latin typeface="+mj-lt"/>
                <a:cs typeface="Arial" panose="020B0604020202020204" pitchFamily="34" charset="0"/>
              </a:defRPr>
            </a:lvl1pPr>
            <a:lvl2pPr>
              <a:defRPr sz="1800">
                <a:latin typeface="+mj-lt"/>
                <a:cs typeface="Arial" panose="020B0604020202020204" pitchFamily="34" charset="0"/>
              </a:defRPr>
            </a:lvl2pPr>
            <a:lvl3pPr>
              <a:defRPr sz="1600">
                <a:latin typeface="+mj-lt"/>
                <a:cs typeface="Arial" panose="020B0604020202020204" pitchFamily="34" charset="0"/>
              </a:defRPr>
            </a:lvl3pPr>
            <a:lvl4pPr>
              <a:defRPr sz="1400">
                <a:latin typeface="+mj-lt"/>
                <a:cs typeface="Arial" panose="020B0604020202020204" pitchFamily="34" charset="0"/>
              </a:defRPr>
            </a:lvl4pPr>
            <a:lvl5pPr>
              <a:defRPr sz="1400">
                <a:latin typeface="+mj-lt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B2CB-295D-45B1-BB79-707C54D48D32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>
                <a:latin typeface="+mj-lt"/>
                <a:cs typeface="Arial" panose="020B0604020202020204" pitchFamily="34" charset="0"/>
              </a:defRPr>
            </a:lvl1pPr>
            <a:lvl2pPr>
              <a:defRPr sz="1800">
                <a:latin typeface="+mj-lt"/>
                <a:cs typeface="Arial" panose="020B0604020202020204" pitchFamily="34" charset="0"/>
              </a:defRPr>
            </a:lvl2pPr>
            <a:lvl3pPr>
              <a:defRPr sz="1600">
                <a:latin typeface="+mj-lt"/>
                <a:cs typeface="Arial" panose="020B0604020202020204" pitchFamily="34" charset="0"/>
              </a:defRPr>
            </a:lvl3pPr>
            <a:lvl4pPr>
              <a:defRPr sz="1400">
                <a:latin typeface="+mj-lt"/>
                <a:cs typeface="Arial" panose="020B0604020202020204" pitchFamily="34" charset="0"/>
              </a:defRPr>
            </a:lvl4pPr>
            <a:lvl5pPr>
              <a:defRPr sz="1400">
                <a:latin typeface="+mj-lt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>
                <a:latin typeface="+mj-lt"/>
                <a:cs typeface="Arial" panose="020B0604020202020204" pitchFamily="34" charset="0"/>
              </a:defRPr>
            </a:lvl1pPr>
            <a:lvl2pPr>
              <a:defRPr sz="1800">
                <a:latin typeface="+mj-lt"/>
                <a:cs typeface="Arial" panose="020B0604020202020204" pitchFamily="34" charset="0"/>
              </a:defRPr>
            </a:lvl2pPr>
            <a:lvl3pPr>
              <a:defRPr sz="1600">
                <a:latin typeface="+mj-lt"/>
                <a:cs typeface="Arial" panose="020B0604020202020204" pitchFamily="34" charset="0"/>
              </a:defRPr>
            </a:lvl3pPr>
            <a:lvl4pPr>
              <a:defRPr sz="1400">
                <a:latin typeface="+mj-lt"/>
                <a:cs typeface="Arial" panose="020B0604020202020204" pitchFamily="34" charset="0"/>
              </a:defRPr>
            </a:lvl4pPr>
            <a:lvl5pPr>
              <a:defRPr sz="1400">
                <a:latin typeface="+mj-lt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4651D-9E9F-4A1D-812C-5DDA6F7D8306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5999B-9B98-4C19-955B-B639FAB460D0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6C57-35DC-4D1F-8867-E8AC2C71ECFA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271910" y="1200090"/>
            <a:ext cx="11582179" cy="45719"/>
          </a:xfrm>
          <a:prstGeom prst="rect">
            <a:avLst/>
          </a:prstGeom>
          <a:solidFill>
            <a:srgbClr val="A51E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71910" y="506892"/>
            <a:ext cx="11582179" cy="6510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71910" y="1280932"/>
            <a:ext cx="11582179" cy="4904503"/>
          </a:xfrm>
        </p:spPr>
        <p:txBody>
          <a:bodyPr>
            <a:normAutofit/>
          </a:bodyPr>
          <a:lstStyle>
            <a:lvl1pPr>
              <a:lnSpc>
                <a:spcPct val="110000"/>
              </a:lnSpc>
              <a:defRPr sz="3200">
                <a:latin typeface="+mj-lt"/>
                <a:cs typeface="Arial" panose="020B0604020202020204" pitchFamily="34" charset="0"/>
              </a:defRPr>
            </a:lvl1pPr>
            <a:lvl2pPr>
              <a:lnSpc>
                <a:spcPct val="110000"/>
              </a:lnSpc>
              <a:defRPr sz="2800">
                <a:latin typeface="+mj-lt"/>
                <a:cs typeface="Arial" panose="020B0604020202020204" pitchFamily="34" charset="0"/>
              </a:defRPr>
            </a:lvl2pPr>
            <a:lvl3pPr>
              <a:lnSpc>
                <a:spcPct val="110000"/>
              </a:lnSpc>
              <a:defRPr sz="2400">
                <a:latin typeface="+mj-lt"/>
                <a:cs typeface="Arial" panose="020B0604020202020204" pitchFamily="34" charset="0"/>
              </a:defRPr>
            </a:lvl3pPr>
            <a:lvl4pPr>
              <a:lnSpc>
                <a:spcPct val="110000"/>
              </a:lnSpc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10000"/>
              </a:lnSpc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56C57-35DC-4D1F-8867-E8AC2C71ECFA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755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>
                <a:latin typeface="+mj-lt"/>
                <a:cs typeface="Arial" panose="020B0604020202020204" pitchFamily="34" charset="0"/>
              </a:defRPr>
            </a:lvl1pPr>
            <a:lvl2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B9BF9-3658-4961-80B4-A361FE7C9F99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rgbClr val="A51E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7B74834-1C9E-403B-8820-32F3763626DB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rgbClr val="991B1E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64" r:id="rId8"/>
    <p:sldLayoutId id="2147483848" r:id="rId9"/>
    <p:sldLayoutId id="2147483849" r:id="rId10"/>
    <p:sldLayoutId id="2147483850" r:id="rId11"/>
    <p:sldLayoutId id="2147483851" r:id="rId12"/>
    <p:sldLayoutId id="21474838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1200"/>
        </a:spcBef>
        <a:buClr>
          <a:srgbClr val="991B1E"/>
        </a:buClr>
        <a:buFont typeface="Wingdings 2" pitchFamily="18" charset="2"/>
        <a:buChar char=""/>
        <a:defRPr sz="2000" kern="120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110000"/>
        </a:lnSpc>
        <a:spcBef>
          <a:spcPts val="250"/>
        </a:spcBef>
        <a:spcAft>
          <a:spcPts val="250"/>
        </a:spcAft>
        <a:buClr>
          <a:srgbClr val="991B1E"/>
        </a:buClr>
        <a:buFont typeface="Wingdings 2" pitchFamily="18" charset="2"/>
        <a:buChar char=""/>
        <a:defRPr sz="1800" kern="120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110000"/>
        </a:lnSpc>
        <a:spcBef>
          <a:spcPts val="250"/>
        </a:spcBef>
        <a:spcAft>
          <a:spcPts val="250"/>
        </a:spcAft>
        <a:buClr>
          <a:srgbClr val="991B1E"/>
        </a:buClr>
        <a:buFont typeface="Wingdings 2" pitchFamily="18" charset="2"/>
        <a:buChar char=""/>
        <a:defRPr sz="1600" kern="120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110000"/>
        </a:lnSpc>
        <a:spcBef>
          <a:spcPts val="250"/>
        </a:spcBef>
        <a:spcAft>
          <a:spcPts val="250"/>
        </a:spcAft>
        <a:buClr>
          <a:srgbClr val="991B1E"/>
        </a:buClr>
        <a:buFont typeface="Wingdings 2" pitchFamily="18" charset="2"/>
        <a:buChar char=""/>
        <a:defRPr sz="1400" kern="120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110000"/>
        </a:lnSpc>
        <a:spcBef>
          <a:spcPts val="250"/>
        </a:spcBef>
        <a:spcAft>
          <a:spcPts val="250"/>
        </a:spcAft>
        <a:buClr>
          <a:srgbClr val="991B1E"/>
        </a:buClr>
        <a:buFont typeface="Wingdings 2" pitchFamily="18" charset="2"/>
        <a:buChar char="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8F9C1-6B11-45D1-AF02-E051CF4F18A9}" type="datetime1">
              <a:rPr lang="en-US" smtClean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F5E50E-5F76-493D-B4DD-E24C225E4E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946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eveloper.twitter.com/en/apps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6945834-636E-4E47-AE75-05F4DD34E3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157" y="958645"/>
            <a:ext cx="10521949" cy="1637072"/>
          </a:xfrm>
        </p:spPr>
        <p:txBody>
          <a:bodyPr>
            <a:noAutofit/>
          </a:bodyPr>
          <a:lstStyle/>
          <a:p>
            <a:r>
              <a:rPr lang="en-US" sz="4800" dirty="0"/>
              <a:t>Data Analytics /w Python</a:t>
            </a:r>
            <a:br>
              <a:rPr lang="en-US" sz="4800" dirty="0"/>
            </a:br>
            <a:r>
              <a:rPr lang="en-US" sz="4800" dirty="0"/>
              <a:t>Homework 1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B641C-24BA-CBD9-8550-E5863DB332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Sentiment Analysis on Twitter (X)</a:t>
            </a:r>
            <a:br>
              <a:rPr lang="en-US" sz="4000" dirty="0"/>
            </a:br>
            <a:r>
              <a:rPr lang="en-US" sz="3200" dirty="0"/>
              <a:t>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E3BAE2-0FFF-4BC6-BEDE-045F41A8E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955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72CF9-0602-435A-9FAA-7C0B02DA3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for a Twitter Developer Account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CF6112-73F2-43A8-A77F-B59950FFA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911" y="1280932"/>
            <a:ext cx="5824090" cy="490450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To be able to use the Twitter APIs, you will need to register as a Twitter app developer:</a:t>
            </a:r>
          </a:p>
          <a:p>
            <a:pPr marL="457189" indent="-457189">
              <a:buAutoNum type="arabicParenR"/>
            </a:pPr>
            <a:r>
              <a:rPr lang="en-US" sz="2400" dirty="0"/>
              <a:t>Log onto Twitter, and then go to the developer page: </a:t>
            </a:r>
            <a:r>
              <a:rPr lang="en-US" sz="2400" dirty="0">
                <a:hlinkClick r:id="rId2"/>
              </a:rPr>
              <a:t>https://developer.twitter.com/en/apps</a:t>
            </a:r>
            <a:r>
              <a:rPr lang="en-US" sz="2400" dirty="0"/>
              <a:t> </a:t>
            </a:r>
          </a:p>
          <a:p>
            <a:pPr marL="457189" indent="-457189">
              <a:buFontTx/>
              <a:buAutoNum type="arabicParenR"/>
            </a:pPr>
            <a:r>
              <a:rPr lang="en-US" sz="2400" dirty="0"/>
              <a:t>Click on “Add Project”</a:t>
            </a:r>
          </a:p>
          <a:p>
            <a:pPr marL="457189" indent="-457189">
              <a:buFontTx/>
              <a:buAutoNum type="arabicParenR"/>
            </a:pPr>
            <a:r>
              <a:rPr lang="en-US" sz="2400" dirty="0"/>
              <a:t>Apply for a Twitter Developer Account (fill out form)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A53738-D00E-4B29-9DD5-9461C11CF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0360" y="1734091"/>
            <a:ext cx="5576040" cy="416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671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D31CD0-5240-490C-92B9-9CCF93473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93F2793-D0CB-4AE8-AD29-7721DC36B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 for Elevated Access Levels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1AC45F-2DF7-40FE-ADF0-3A59D4E28432}"/>
              </a:ext>
            </a:extLst>
          </p:cNvPr>
          <p:cNvSpPr/>
          <p:nvPr/>
        </p:nvSpPr>
        <p:spPr>
          <a:xfrm>
            <a:off x="7838462" y="1676701"/>
            <a:ext cx="435353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Response for “In your words”:</a:t>
            </a:r>
          </a:p>
          <a:p>
            <a:r>
              <a:rPr lang="en-US" i="1" dirty="0"/>
              <a:t>I am using the Twitter API/Twitter data as part of a homework assignment that is part of my Data Science with Python course. Twitter API/data helps us learn how to collect, clean, and analyze data with Python.</a:t>
            </a:r>
          </a:p>
          <a:p>
            <a:endParaRPr lang="en-US" i="1" dirty="0"/>
          </a:p>
          <a:p>
            <a:r>
              <a:rPr lang="en-US" dirty="0"/>
              <a:t>Response on “The Specifics” (respond no to other questions):</a:t>
            </a:r>
          </a:p>
          <a:p>
            <a:r>
              <a:rPr lang="en-US" dirty="0"/>
              <a:t>Are you planning to analyze Twitter data? Yes, we are understanding whether there is a positive, negative, or other sentiment pertaining to a certain topic.</a:t>
            </a:r>
          </a:p>
        </p:txBody>
      </p:sp>
      <p:pic>
        <p:nvPicPr>
          <p:cNvPr id="11" name="Content Placeholder 10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542502F-5132-9467-C8FF-E8EF39AB7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910" y="1348467"/>
            <a:ext cx="7437280" cy="4903787"/>
          </a:xfrm>
        </p:spPr>
      </p:pic>
      <p:sp>
        <p:nvSpPr>
          <p:cNvPr id="8" name="Right Arrow 4">
            <a:extLst>
              <a:ext uri="{FF2B5EF4-FFF2-40B4-BE49-F238E27FC236}">
                <a16:creationId xmlns:a16="http://schemas.microsoft.com/office/drawing/2014/main" id="{FD150107-C34F-4F5F-A8AE-70122FA87B56}"/>
              </a:ext>
            </a:extLst>
          </p:cNvPr>
          <p:cNvSpPr/>
          <p:nvPr/>
        </p:nvSpPr>
        <p:spPr>
          <a:xfrm rot="16200000">
            <a:off x="6038018" y="6141772"/>
            <a:ext cx="358980" cy="243016"/>
          </a:xfrm>
          <a:prstGeom prst="rightArrow">
            <a:avLst/>
          </a:prstGeom>
          <a:solidFill>
            <a:srgbClr val="A51E34"/>
          </a:solidFill>
          <a:ln>
            <a:solidFill>
              <a:srgbClr val="A51E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C23BA3-76EA-4F40-A4D2-BAB2C446FAFE}"/>
              </a:ext>
            </a:extLst>
          </p:cNvPr>
          <p:cNvSpPr txBox="1"/>
          <p:nvPr/>
        </p:nvSpPr>
        <p:spPr>
          <a:xfrm>
            <a:off x="4361935" y="6442768"/>
            <a:ext cx="3954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towards the bottom of this box!</a:t>
            </a:r>
          </a:p>
        </p:txBody>
      </p:sp>
    </p:spTree>
    <p:extLst>
      <p:ext uri="{BB962C8B-B14F-4D97-AF65-F5344CB8AC3E}">
        <p14:creationId xmlns:p14="http://schemas.microsoft.com/office/powerpoint/2010/main" val="97073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Prepare </a:t>
            </a:r>
            <a:r>
              <a:rPr lang="en-US" dirty="0">
                <a:latin typeface="Lucida Console" panose="020B0609040504020204" pitchFamily="49" charset="0"/>
              </a:rPr>
              <a:t>tweetering.py</a:t>
            </a:r>
            <a:r>
              <a:rPr lang="en-US" dirty="0"/>
              <a:t> with your Bearer Token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71910" y="1280932"/>
            <a:ext cx="8024365" cy="4904503"/>
          </a:xfrm>
        </p:spPr>
        <p:txBody>
          <a:bodyPr>
            <a:normAutofit/>
          </a:bodyPr>
          <a:lstStyle/>
          <a:p>
            <a:pPr marL="457189" lvl="1" indent="-457189">
              <a:lnSpc>
                <a:spcPct val="10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dirty="0"/>
              <a:t>Download </a:t>
            </a:r>
            <a:r>
              <a:rPr lang="en-US" dirty="0">
                <a:latin typeface="Lucida Console" panose="020B0609040504020204" pitchFamily="49" charset="0"/>
              </a:rPr>
              <a:t>tweetering.py</a:t>
            </a:r>
            <a:r>
              <a:rPr lang="en-US" dirty="0"/>
              <a:t> from Camino </a:t>
            </a:r>
          </a:p>
          <a:p>
            <a:pPr marL="457189" lvl="1" indent="-457189">
              <a:lnSpc>
                <a:spcPct val="10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dirty="0"/>
              <a:t>Click on your app name on Twitter Developer</a:t>
            </a:r>
          </a:p>
          <a:p>
            <a:pPr marL="457189" lvl="1" indent="-457189">
              <a:lnSpc>
                <a:spcPct val="10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dirty="0"/>
              <a:t>Click on “Keys and Access Tokens”</a:t>
            </a:r>
          </a:p>
          <a:p>
            <a:pPr marL="457189" lvl="1" indent="-457189">
              <a:lnSpc>
                <a:spcPct val="10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dirty="0"/>
              <a:t>Identify your Bearer Token under “Authentication Tokens”</a:t>
            </a:r>
          </a:p>
          <a:p>
            <a:pPr marL="457189" lvl="1" indent="-457189">
              <a:lnSpc>
                <a:spcPct val="10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dirty="0"/>
              <a:t>Copy your Bearer Token into </a:t>
            </a:r>
            <a:r>
              <a:rPr lang="en-US" dirty="0">
                <a:latin typeface="Lucida Console" panose="020B0609040504020204" pitchFamily="49" charset="0"/>
              </a:rPr>
              <a:t>tweetering.py</a:t>
            </a:r>
            <a:r>
              <a:rPr lang="en-US" dirty="0"/>
              <a:t> on line 28, as instructed by the comment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DCCCEF-2BC9-4B95-98EA-64FC32E80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1425" y="3305563"/>
            <a:ext cx="4495800" cy="104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40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910" y="185980"/>
            <a:ext cx="11582179" cy="971971"/>
          </a:xfrm>
        </p:spPr>
        <p:txBody>
          <a:bodyPr>
            <a:normAutofit fontScale="90000"/>
          </a:bodyPr>
          <a:lstStyle/>
          <a:p>
            <a:r>
              <a:rPr lang="en-US" dirty="0"/>
              <a:t>In Anaconda Navigator, launch Spyder</a:t>
            </a:r>
            <a:br>
              <a:rPr lang="en-US" dirty="0"/>
            </a:br>
            <a:r>
              <a:rPr lang="en-US" dirty="0"/>
              <a:t>In Editor window, open tweetering.py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4245D2-2C0D-6541-A162-083397A91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44725" y="1675428"/>
            <a:ext cx="7209364" cy="4903787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212E323-D461-48C7-A25B-72538406D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911" y="1675428"/>
            <a:ext cx="4023864" cy="379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57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Spyder</a:t>
            </a:r>
            <a:r>
              <a:rPr lang="en-US" dirty="0"/>
              <a:t> IDE, Console window, issue commands</a:t>
            </a:r>
            <a:endParaRPr lang="en-US" u="sng" dirty="0"/>
          </a:p>
        </p:txBody>
      </p:sp>
      <p:sp>
        <p:nvSpPr>
          <p:cNvPr id="7" name="Right Arrow 6"/>
          <p:cNvSpPr/>
          <p:nvPr/>
        </p:nvSpPr>
        <p:spPr>
          <a:xfrm rot="10800000">
            <a:off x="3352060" y="2685849"/>
            <a:ext cx="3562231" cy="251758"/>
          </a:xfrm>
          <a:prstGeom prst="rightArrow">
            <a:avLst/>
          </a:prstGeom>
          <a:solidFill>
            <a:srgbClr val="A51E34"/>
          </a:solidFill>
          <a:ln>
            <a:solidFill>
              <a:srgbClr val="A51E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TextBox 7"/>
          <p:cNvSpPr txBox="1"/>
          <p:nvPr/>
        </p:nvSpPr>
        <p:spPr>
          <a:xfrm>
            <a:off x="7296559" y="2543594"/>
            <a:ext cx="4624471" cy="14052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33" dirty="0"/>
              <a:t>2. To run the program, type:</a:t>
            </a:r>
          </a:p>
          <a:p>
            <a:r>
              <a:rPr lang="en-US" sz="2133" dirty="0">
                <a:latin typeface="Lucida Console" panose="020B0609040504020204" pitchFamily="49" charset="0"/>
              </a:rPr>
              <a:t>run </a:t>
            </a:r>
            <a:r>
              <a:rPr lang="en-US" sz="2133" dirty="0" err="1">
                <a:latin typeface="Lucida Console" panose="020B0609040504020204" pitchFamily="49" charset="0"/>
              </a:rPr>
              <a:t>tweetering.py</a:t>
            </a:r>
            <a:r>
              <a:rPr lang="en-US" sz="2133" dirty="0">
                <a:latin typeface="Lucida Console" panose="020B0609040504020204" pitchFamily="49" charset="0"/>
              </a:rPr>
              <a:t> </a:t>
            </a:r>
            <a:r>
              <a:rPr lang="en-US" sz="2133" u="sng" dirty="0">
                <a:latin typeface="Lucida Console" panose="020B0609040504020204" pitchFamily="49" charset="0"/>
              </a:rPr>
              <a:t>word</a:t>
            </a:r>
          </a:p>
          <a:p>
            <a:r>
              <a:rPr lang="en-US" sz="2133" dirty="0"/>
              <a:t>Where </a:t>
            </a:r>
            <a:r>
              <a:rPr lang="en-US" sz="2133" i="1" u="sng" dirty="0"/>
              <a:t>word</a:t>
            </a:r>
            <a:r>
              <a:rPr lang="en-US" sz="2133" dirty="0"/>
              <a:t> is the term you want </a:t>
            </a:r>
          </a:p>
          <a:p>
            <a:r>
              <a:rPr lang="en-US" sz="2133" dirty="0"/>
              <a:t>to look for (here the word is “Trump”)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96559" y="4139820"/>
            <a:ext cx="4794495" cy="2718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/>
              <a:t>3. The program creates an output file</a:t>
            </a:r>
          </a:p>
          <a:p>
            <a:r>
              <a:rPr lang="en-US" sz="2133" dirty="0"/>
              <a:t> (</a:t>
            </a:r>
            <a:r>
              <a:rPr lang="en-US" sz="2133" u="sng" dirty="0" err="1"/>
              <a:t>word</a:t>
            </a:r>
            <a:r>
              <a:rPr lang="en-US" sz="2133" dirty="0" err="1"/>
              <a:t>.txt</a:t>
            </a:r>
            <a:r>
              <a:rPr lang="en-US" sz="2133" dirty="0"/>
              <a:t>) with the tweets collected</a:t>
            </a:r>
          </a:p>
          <a:p>
            <a:endParaRPr lang="en-US" sz="2133" b="1" dirty="0"/>
          </a:p>
          <a:p>
            <a:r>
              <a:rPr lang="en-US" sz="2133" dirty="0"/>
              <a:t>4. Stop collecting tweets by pressing </a:t>
            </a:r>
          </a:p>
          <a:p>
            <a:r>
              <a:rPr lang="en-US" sz="2133" dirty="0"/>
              <a:t>CTRL + c</a:t>
            </a:r>
          </a:p>
          <a:p>
            <a:r>
              <a:rPr lang="en-US" sz="2133" i="1" dirty="0"/>
              <a:t>Note: output file will be overwritten if </a:t>
            </a:r>
          </a:p>
          <a:p>
            <a:r>
              <a:rPr lang="en-US" sz="2133" i="1" dirty="0"/>
              <a:t>same file name exist in the same directory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D557AA-749D-CF43-B2E4-EABBF8376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10" y="1850772"/>
            <a:ext cx="6822064" cy="24892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8551966">
            <a:off x="6189276" y="2212285"/>
            <a:ext cx="1181640" cy="156261"/>
          </a:xfrm>
          <a:prstGeom prst="rightArrow">
            <a:avLst/>
          </a:prstGeom>
          <a:solidFill>
            <a:srgbClr val="A51E34"/>
          </a:solidFill>
          <a:ln>
            <a:solidFill>
              <a:srgbClr val="A51E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TextBox 5"/>
          <p:cNvSpPr txBox="1"/>
          <p:nvPr/>
        </p:nvSpPr>
        <p:spPr>
          <a:xfrm>
            <a:off x="7286638" y="1476375"/>
            <a:ext cx="4567451" cy="748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33" dirty="0"/>
              <a:t>1. Change directory to the one containing your twitter files</a:t>
            </a:r>
          </a:p>
        </p:txBody>
      </p:sp>
    </p:spTree>
    <p:extLst>
      <p:ext uri="{BB962C8B-B14F-4D97-AF65-F5344CB8AC3E}">
        <p14:creationId xmlns:p14="http://schemas.microsoft.com/office/powerpoint/2010/main" val="3077357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Problems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271910" y="1280933"/>
            <a:ext cx="11582179" cy="2624318"/>
          </a:xfrm>
        </p:spPr>
        <p:txBody>
          <a:bodyPr/>
          <a:lstStyle/>
          <a:p>
            <a:pPr marL="457189" lvl="1" indent="-457189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 err="1"/>
              <a:t>Tweepy</a:t>
            </a:r>
            <a:r>
              <a:rPr lang="en-US" b="1" dirty="0"/>
              <a:t> not found</a:t>
            </a:r>
            <a:r>
              <a:rPr lang="en-US" dirty="0"/>
              <a:t>: (refer to page #39, Module 1 </a:t>
            </a:r>
            <a:r>
              <a:rPr lang="mr-IN" dirty="0"/>
              <a:t>–</a:t>
            </a:r>
            <a:r>
              <a:rPr lang="en-US" dirty="0"/>
              <a:t> Intro and Python Review </a:t>
            </a:r>
            <a:r>
              <a:rPr lang="en-US" dirty="0" err="1"/>
              <a:t>ppt</a:t>
            </a:r>
            <a:r>
              <a:rPr lang="en-US" dirty="0"/>
              <a:t> file.</a:t>
            </a:r>
          </a:p>
          <a:p>
            <a:pPr marL="457189" lvl="5" indent="-457189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457189" lvl="1" indent="-457189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457189" lvl="5" indent="-457189">
              <a:lnSpc>
                <a:spcPct val="10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903728" y="2180528"/>
            <a:ext cx="3497697" cy="2389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33" dirty="0"/>
              <a:t>Open a terminal</a:t>
            </a:r>
          </a:p>
          <a:p>
            <a:pPr marL="457200" indent="-457200">
              <a:buFont typeface="+mj-lt"/>
              <a:buAutoNum type="arabicPeriod"/>
            </a:pPr>
            <a:endParaRPr lang="en-US" sz="2133" dirty="0"/>
          </a:p>
          <a:p>
            <a:pPr marL="457200" indent="-457200">
              <a:buFont typeface="+mj-lt"/>
              <a:buAutoNum type="arabicPeriod"/>
            </a:pPr>
            <a:r>
              <a:rPr lang="en-US" sz="2133" dirty="0"/>
              <a:t>In terminal, type  </a:t>
            </a:r>
          </a:p>
          <a:p>
            <a:r>
              <a:rPr lang="en-US" sz="2133" dirty="0" err="1">
                <a:latin typeface="Lucida Console" panose="020B0609040504020204" pitchFamily="49" charset="0"/>
              </a:rPr>
              <a:t>conda</a:t>
            </a:r>
            <a:r>
              <a:rPr lang="en-US" sz="2133" dirty="0">
                <a:latin typeface="Lucida Console" panose="020B0609040504020204" pitchFamily="49" charset="0"/>
              </a:rPr>
              <a:t> install -c </a:t>
            </a:r>
            <a:r>
              <a:rPr lang="en-US" sz="2133" dirty="0" err="1">
                <a:latin typeface="Lucida Console" panose="020B0609040504020204" pitchFamily="49" charset="0"/>
              </a:rPr>
              <a:t>conda</a:t>
            </a:r>
            <a:r>
              <a:rPr lang="en-US" sz="2133" dirty="0">
                <a:latin typeface="Lucida Console" panose="020B0609040504020204" pitchFamily="49" charset="0"/>
              </a:rPr>
              <a:t>-forge </a:t>
            </a:r>
            <a:r>
              <a:rPr lang="en-US" sz="2133" dirty="0" err="1">
                <a:latin typeface="Lucida Console" panose="020B0609040504020204" pitchFamily="49" charset="0"/>
              </a:rPr>
              <a:t>tweepy</a:t>
            </a:r>
            <a:endParaRPr lang="en-US" sz="2133" dirty="0">
              <a:latin typeface="Lucida Console" panose="020B0609040504020204" pitchFamily="49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sz="2133" dirty="0"/>
          </a:p>
          <a:p>
            <a:endParaRPr lang="en-US" sz="2133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910" y="2514299"/>
            <a:ext cx="6148614" cy="394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22206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Custom 4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118472</TotalTime>
  <Words>398</Words>
  <Application>Microsoft Macintosh PowerPoint</Application>
  <PresentationFormat>Widescreen</PresentationFormat>
  <Paragraphs>45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Lucida Console</vt:lpstr>
      <vt:lpstr>Tahoma</vt:lpstr>
      <vt:lpstr>Wingdings 2</vt:lpstr>
      <vt:lpstr>Frame</vt:lpstr>
      <vt:lpstr>Custom Design</vt:lpstr>
      <vt:lpstr>Data Analytics /w Python Homework 1</vt:lpstr>
      <vt:lpstr>Apply for a Twitter Developer Account</vt:lpstr>
      <vt:lpstr>Apply for Elevated Access Levels </vt:lpstr>
      <vt:lpstr>Prepare tweetering.py with your Bearer Token</vt:lpstr>
      <vt:lpstr>In Anaconda Navigator, launch Spyder In Editor window, open tweetering.py</vt:lpstr>
      <vt:lpstr>In Spyder IDE, Console window, issue commands</vt:lpstr>
      <vt:lpstr>Possible Problems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Nurse Staffing</dc:title>
  <dc:creator>Wilson Lin</dc:creator>
  <cp:lastModifiedBy>Alan Tan</cp:lastModifiedBy>
  <cp:revision>1196</cp:revision>
  <cp:lastPrinted>2019-10-18T16:54:17Z</cp:lastPrinted>
  <dcterms:created xsi:type="dcterms:W3CDTF">2016-05-01T04:42:52Z</dcterms:created>
  <dcterms:modified xsi:type="dcterms:W3CDTF">2024-04-09T06:23:50Z</dcterms:modified>
</cp:coreProperties>
</file>